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70" r:id="rId13"/>
    <p:sldId id="269" r:id="rId14"/>
    <p:sldId id="272" r:id="rId15"/>
    <p:sldId id="273" r:id="rId16"/>
    <p:sldId id="27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Peters" initials="EP" lastIdx="1" clrIdx="0">
    <p:extLst>
      <p:ext uri="{19B8F6BF-5375-455C-9EA6-DF929625EA0E}">
        <p15:presenceInfo xmlns:p15="http://schemas.microsoft.com/office/powerpoint/2012/main" userId="bb6b4bdad353e4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12T14:09:28.841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comments" Target="../comments/commen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662" y="2861783"/>
            <a:ext cx="9966960" cy="2926080"/>
          </a:xfrm>
        </p:spPr>
        <p:txBody>
          <a:bodyPr>
            <a:normAutofit fontScale="90000"/>
          </a:bodyPr>
          <a:lstStyle/>
          <a:p>
            <a:r>
              <a:rPr lang="en-US" sz="5400" b="0" dirty="0"/>
              <a:t>relationship between a stock’s price and news </a:t>
            </a:r>
            <a:r>
              <a:rPr lang="en-US" sz="5400" b="0" dirty="0" smtClean="0"/>
              <a:t/>
            </a:r>
            <a:br>
              <a:rPr lang="en-US" sz="5400" b="0" dirty="0" smtClean="0"/>
            </a:br>
            <a:r>
              <a:rPr lang="en-US" sz="5400" dirty="0"/>
              <a:t>Or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Adventures </a:t>
            </a:r>
            <a:r>
              <a:rPr lang="en-US" sz="5400" dirty="0"/>
              <a:t>in Data Acquisition and Cleaning</a:t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10"/>
    </mc:Choice>
    <mc:Fallback>
      <p:transition spd="slow" advTm="9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89" y="1244302"/>
            <a:ext cx="7508837" cy="135636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Data is messy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1280161" y="2926080"/>
            <a:ext cx="1046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Turning to an industry he's rebuked, President Donald Trump on Monday picked a former top pharmaceutical and government executive to be his health secretary. If confirmed, Alex Azar would oversee a $1 </a:t>
            </a:r>
            <a:r>
              <a:rPr lang="en-US" dirty="0" smtClean="0"/>
              <a:t>...\n\n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BPâ</a:t>
            </a:r>
            <a:r>
              <a:rPr lang="en-US" dirty="0"/>
              <a:t>€™s mean target price of $40.00 per share implies a 1.0% loss from its current stock price level.</a:t>
            </a:r>
          </a:p>
          <a:p>
            <a:r>
              <a:rPr lang="en-US" dirty="0"/>
              <a:t>\n</a:t>
            </a:r>
          </a:p>
          <a:p>
            <a:r>
              <a:rPr lang="en-US" dirty="0"/>
              <a:t>\n</a:t>
            </a:r>
          </a:p>
          <a:p>
            <a:r>
              <a:rPr lang="en-US" dirty="0"/>
              <a:t>\t\t\t\t\t\t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2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94"/>
    </mc:Choice>
    <mc:Fallback>
      <p:transition spd="slow" advTm="21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22237" y="1081144"/>
            <a:ext cx="8866237" cy="53578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58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84"/>
    </mc:Choice>
    <mc:Fallback>
      <p:transition spd="slow" advTm="1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4"/>
          <a:srcRect t="9936" r="59440" b="64657"/>
          <a:stretch/>
        </p:blipFill>
        <p:spPr bwMode="auto">
          <a:xfrm>
            <a:off x="632013" y="1339694"/>
            <a:ext cx="4187414" cy="12206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5"/>
          <a:srcRect t="10099" r="21795" b="68020"/>
          <a:stretch/>
        </p:blipFill>
        <p:spPr bwMode="auto">
          <a:xfrm>
            <a:off x="4546451" y="1251936"/>
            <a:ext cx="7044914" cy="13961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6"/>
          <a:srcRect t="29108" r="52326" b="12672"/>
          <a:stretch/>
        </p:blipFill>
        <p:spPr bwMode="auto">
          <a:xfrm>
            <a:off x="2813181" y="2903538"/>
            <a:ext cx="6325440" cy="3325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62809" y="597049"/>
            <a:ext cx="160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Price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78071" y="521746"/>
            <a:ext cx="240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News Data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929" y="3523129"/>
            <a:ext cx="194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“Cleaned” data fed to models</a:t>
            </a:r>
            <a:endParaRPr lang="en-US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71"/>
    </mc:Choice>
    <mc:Fallback>
      <p:transition spd="slow" advTm="15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4"/>
          <a:srcRect l="24282" t="14058" r="25388"/>
          <a:stretch/>
        </p:blipFill>
        <p:spPr bwMode="auto">
          <a:xfrm>
            <a:off x="1662055" y="470888"/>
            <a:ext cx="8256495" cy="6085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8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36"/>
    </mc:Choice>
    <mc:Fallback>
      <p:transition spd="slow" advTm="1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123" y="1271195"/>
            <a:ext cx="9875520" cy="1356360"/>
          </a:xfrm>
        </p:spPr>
        <p:txBody>
          <a:bodyPr/>
          <a:lstStyle/>
          <a:p>
            <a:r>
              <a:rPr lang="en-US" dirty="0"/>
              <a:t>Interpretation and Conclusion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6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9"/>
    </mc:Choice>
    <mc:Fallback>
      <p:transition spd="slow" advTm="1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of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124635"/>
            <a:ext cx="4323329" cy="189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8" y="2543051"/>
            <a:ext cx="4301712" cy="860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38" y="3712061"/>
            <a:ext cx="1714500" cy="17145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6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51"/>
    </mc:Choice>
    <mc:Fallback>
      <p:transition spd="slow" advTm="12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183" y="112955"/>
            <a:ext cx="9875520" cy="1234440"/>
          </a:xfrm>
        </p:spPr>
        <p:txBody>
          <a:bodyPr/>
          <a:lstStyle/>
          <a:p>
            <a:r>
              <a:rPr lang="en-US" dirty="0"/>
              <a:t>Data quality/ data integrity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4"/>
          <a:srcRect t="10099" r="21795" b="68020"/>
          <a:stretch/>
        </p:blipFill>
        <p:spPr bwMode="auto">
          <a:xfrm>
            <a:off x="1925618" y="1621714"/>
            <a:ext cx="9294608" cy="2665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81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41"/>
    </mc:Choice>
    <mc:Fallback>
      <p:transition spd="slow" advTm="35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42" y="435685"/>
            <a:ext cx="9875520" cy="884816"/>
          </a:xfrm>
        </p:spPr>
        <p:txBody>
          <a:bodyPr/>
          <a:lstStyle/>
          <a:p>
            <a:r>
              <a:rPr lang="en-US" dirty="0"/>
              <a:t>Data quality/ data integrity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4"/>
          <a:srcRect t="18434" r="50590" b="33834"/>
          <a:stretch/>
        </p:blipFill>
        <p:spPr bwMode="auto">
          <a:xfrm>
            <a:off x="5827675" y="2142078"/>
            <a:ext cx="6000358" cy="3839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9726"/>
          <a:stretch/>
        </p:blipFill>
        <p:spPr>
          <a:xfrm>
            <a:off x="444449" y="1540550"/>
            <a:ext cx="6908404" cy="352092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9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29"/>
    </mc:Choice>
    <mc:Fallback>
      <p:transition spd="slow" advTm="47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4" b="53902"/>
          <a:stretch>
            <a:fillRect/>
          </a:stretch>
        </p:blipFill>
        <p:spPr bwMode="auto">
          <a:xfrm>
            <a:off x="2205317" y="914400"/>
            <a:ext cx="5948363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2" r="33887"/>
          <a:stretch>
            <a:fillRect/>
          </a:stretch>
        </p:blipFill>
        <p:spPr bwMode="auto">
          <a:xfrm>
            <a:off x="1081144" y="2487370"/>
            <a:ext cx="3933825" cy="25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5" r="34819" b="55971"/>
          <a:stretch>
            <a:fillRect/>
          </a:stretch>
        </p:blipFill>
        <p:spPr bwMode="auto">
          <a:xfrm>
            <a:off x="5841401" y="3774281"/>
            <a:ext cx="3876675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" t="38370" r="21" b="40648"/>
          <a:stretch>
            <a:fillRect/>
          </a:stretch>
        </p:blipFill>
        <p:spPr bwMode="auto">
          <a:xfrm>
            <a:off x="5400339" y="2483644"/>
            <a:ext cx="594836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382357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382357" y="1552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382357" y="5162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382357" y="6343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1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8"/>
    </mc:Choice>
    <mc:Fallback>
      <p:transition spd="slow" advTm="14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-946" t="10588" r="946" b="706"/>
          <a:stretch/>
        </p:blipFill>
        <p:spPr>
          <a:xfrm>
            <a:off x="737667" y="295835"/>
            <a:ext cx="10232571" cy="608344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7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3"/>
    </mc:Choice>
    <mc:Fallback>
      <p:transition spd="slow" advTm="8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4"/>
          <a:srcRect t="32363" r="39182" b="5592"/>
          <a:stretch/>
        </p:blipFill>
        <p:spPr bwMode="auto">
          <a:xfrm>
            <a:off x="774551" y="763794"/>
            <a:ext cx="9499002" cy="5346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Up Arrow 9"/>
          <p:cNvSpPr/>
          <p:nvPr/>
        </p:nvSpPr>
        <p:spPr>
          <a:xfrm rot="14980509">
            <a:off x="6100262" y="3744542"/>
            <a:ext cx="984325" cy="10125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54"/>
    </mc:Choice>
    <mc:Fallback>
      <p:transition spd="slow" advTm="2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6" y="364711"/>
            <a:ext cx="8095129" cy="5309948"/>
          </a:xfrm>
        </p:spPr>
      </p:pic>
      <p:sp>
        <p:nvSpPr>
          <p:cNvPr id="8" name="TextBox 7"/>
          <p:cNvSpPr txBox="1"/>
          <p:nvPr/>
        </p:nvSpPr>
        <p:spPr>
          <a:xfrm>
            <a:off x="984324" y="5674659"/>
            <a:ext cx="1046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According to the 80/20 rule of data science, 4 days of each business week is spent on gathering data, while only one is spent on running algorithmic models.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1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7"/>
    </mc:Choice>
    <mc:Fallback>
      <p:transition spd="slow" advTm="12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0" y="661177"/>
            <a:ext cx="9872663" cy="531180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5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2"/>
    </mc:Choice>
    <mc:Fallback>
      <p:transition spd="slow" advTm="9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927" y="2057400"/>
            <a:ext cx="9875520" cy="1356360"/>
          </a:xfrm>
        </p:spPr>
        <p:txBody>
          <a:bodyPr>
            <a:normAutofit fontScale="90000"/>
          </a:bodyPr>
          <a:lstStyle/>
          <a:p>
            <a:r>
              <a:rPr lang="en-US" sz="8900" dirty="0" smtClean="0"/>
              <a:t>Data is expensive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931920"/>
            <a:ext cx="9872871" cy="2164080"/>
          </a:xfrm>
        </p:spPr>
        <p:txBody>
          <a:bodyPr/>
          <a:lstStyle/>
          <a:p>
            <a:r>
              <a:rPr lang="en-US" dirty="0" smtClean="0"/>
              <a:t>In terms of cost of raw data and time spent locating, aggregating and negotiating with suppliers</a:t>
            </a:r>
            <a:endParaRPr lang="en-US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8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83"/>
    </mc:Choice>
    <mc:Fallback>
      <p:transition spd="slow" advTm="13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4"/>
          <a:srcRect t="4617"/>
          <a:stretch/>
        </p:blipFill>
        <p:spPr bwMode="auto">
          <a:xfrm>
            <a:off x="1143000" y="907625"/>
            <a:ext cx="9872663" cy="5066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Left Arrow 1"/>
          <p:cNvSpPr/>
          <p:nvPr/>
        </p:nvSpPr>
        <p:spPr>
          <a:xfrm rot="18668858">
            <a:off x="5954358" y="3157369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9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4"/>
    </mc:Choice>
    <mc:Fallback>
      <p:transition spd="slow" advTm="16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news item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7974" b="39832"/>
          <a:stretch/>
        </p:blipFill>
        <p:spPr>
          <a:xfrm>
            <a:off x="349624" y="2662067"/>
            <a:ext cx="11613910" cy="214615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1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66"/>
    </mc:Choice>
    <mc:Fallback>
      <p:transition spd="slow" advTm="19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292</TotalTime>
  <Words>143</Words>
  <Application>Microsoft Office PowerPoint</Application>
  <PresentationFormat>Widescreen</PresentationFormat>
  <Paragraphs>19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Corbel</vt:lpstr>
      <vt:lpstr>Basis</vt:lpstr>
      <vt:lpstr>relationship between a stock’s price and news  Or  Adventures in Data Acquisition and Cleaning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expensive  </vt:lpstr>
      <vt:lpstr>PowerPoint Presentation</vt:lpstr>
      <vt:lpstr>Sample news item</vt:lpstr>
      <vt:lpstr>Data is messy</vt:lpstr>
      <vt:lpstr>PowerPoint Presentation</vt:lpstr>
      <vt:lpstr>PowerPoint Presentation</vt:lpstr>
      <vt:lpstr>PowerPoint Presentation</vt:lpstr>
      <vt:lpstr>Interpretation and Conclusion</vt:lpstr>
      <vt:lpstr>Availability of data</vt:lpstr>
      <vt:lpstr>Data quality/ data integrity</vt:lpstr>
      <vt:lpstr>Data quality/ data integrity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News Stories Predict Stock Price Movement</dc:title>
  <dc:creator>Eric Peters</dc:creator>
  <cp:lastModifiedBy>Eric Peters</cp:lastModifiedBy>
  <cp:revision>26</cp:revision>
  <dcterms:created xsi:type="dcterms:W3CDTF">2017-12-12T18:12:26Z</dcterms:created>
  <dcterms:modified xsi:type="dcterms:W3CDTF">2017-12-13T21:53:37Z</dcterms:modified>
</cp:coreProperties>
</file>